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5522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Define STEM for parents (technology interweaving); mention Common Core and NGSS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focus on the notion that many of the things we do in Challenge do not lend themselves to quantitative assessment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600"/>
              <a:t>Challenge Curriculum Night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2016- 2017</a:t>
            </a:r>
          </a:p>
        </p:txBody>
      </p:sp>
      <p:pic>
        <p:nvPicPr>
          <p:cNvPr id="61" name="Shape 61" descr="IMG_30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743" y="256425"/>
            <a:ext cx="1821348" cy="242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xmlns:p14="http://schemas.microsoft.com/office/powerpoint/2010/main" spd="med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/>
              <a:t>CCSD89 Challenge Teachers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Morgan Aiello - Arbor View</a:t>
            </a:r>
          </a:p>
          <a:p>
            <a:pPr lvl="0"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Derek DesJardins - Briar Glen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Jessica Bainter - Park View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Sue Pumo - Westfield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are students identified?     </a:t>
            </a:r>
            <a:r>
              <a:rPr lang="en" sz="2400"/>
              <a:t>Achievement/Ability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16500" y="1158750"/>
            <a:ext cx="4034700" cy="3394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u="sng"/>
              <a:t>S.T.E.M.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MAP:    93% national percentile minimum average [last 4 math scores with lowest dropped]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CogAT: 93% national percentile minimum of composite Quantitative/Nonverbal scores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251200" y="1200150"/>
            <a:ext cx="37422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dk2"/>
                </a:solidFill>
              </a:rPr>
              <a:t>LA/H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MAP:    93% national percentile minimum average [last 4 reading scores with lowest dropped] 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CogAT: 93% national percentile minimum of Verbal Score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xmlns:p14="http://schemas.microsoft.com/office/powerpoint/2010/main" spd="med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-228175">
            <a:off x="1032895" y="225467"/>
            <a:ext cx="6861708" cy="6038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</a:rPr>
              <a:t>How do students maintain eligibility?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1380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Students identified for Challenge are expected to: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76A5AF"/>
                </a:solidFill>
              </a:rPr>
              <a:t>-</a:t>
            </a:r>
            <a:r>
              <a:rPr lang="en" sz="1800">
                <a:solidFill>
                  <a:schemeClr val="dk2"/>
                </a:solidFill>
              </a:rPr>
              <a:t>Exceed on grade-level standards for the identified subject in regular classroom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-Maintain a performance level of 93%+ average on relevant MAP scores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-Engage appropriately with Challenge material</a:t>
            </a:r>
          </a:p>
        </p:txBody>
      </p:sp>
      <p:pic>
        <p:nvPicPr>
          <p:cNvPr id="81" name="Shape 81" descr="FullSizeRend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5474" y="3214824"/>
            <a:ext cx="2488625" cy="192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000">
        <p:fade/>
      </p:transition>
    </mc:Choice>
    <mc:Fallback>
      <p:transition xmlns:p14="http://schemas.microsoft.com/office/powerpoint/2010/main" spd="med" advClick="0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 Units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latin typeface="Avenir Light"/>
                <a:cs typeface="Avenir Light"/>
              </a:rPr>
              <a:t>There are certain units taught at each grade level in Challenge, subject to variation year to year.</a:t>
            </a:r>
          </a:p>
          <a:p>
            <a:pPr lvl="0" algn="l" rtl="0">
              <a:lnSpc>
                <a:spcPct val="130000"/>
              </a:lnSpc>
              <a:spcBef>
                <a:spcPts val="0"/>
              </a:spcBef>
            </a:pPr>
            <a:r>
              <a:rPr lang="en" b="1" u="sng" dirty="0">
                <a:solidFill>
                  <a:schemeClr val="dk2"/>
                </a:solidFill>
                <a:latin typeface="Avenir Book"/>
                <a:cs typeface="Avenir Book"/>
              </a:rPr>
              <a:t>STEM</a:t>
            </a:r>
            <a:r>
              <a:rPr lang="en" dirty="0">
                <a:solidFill>
                  <a:schemeClr val="dk2"/>
                </a:solidFill>
                <a:latin typeface="Avenir Book"/>
                <a:cs typeface="Avenir Book"/>
              </a:rPr>
              <a:t>  						 </a:t>
            </a:r>
            <a:r>
              <a:rPr lang="en" b="1" u="sng" dirty="0" smtClean="0">
                <a:solidFill>
                  <a:schemeClr val="dk2"/>
                </a:solidFill>
                <a:latin typeface="Avenir Book"/>
                <a:cs typeface="Avenir Book"/>
              </a:rPr>
              <a:t>LAH</a:t>
            </a:r>
            <a:endParaRPr lang="en" b="1" u="sng" dirty="0">
              <a:solidFill>
                <a:schemeClr val="dk2"/>
              </a:solidFill>
              <a:latin typeface="Avenir Book"/>
              <a:cs typeface="Avenir Book"/>
            </a:endParaRPr>
          </a:p>
          <a:p>
            <a:pPr lvl="0" algn="l" rtl="0">
              <a:lnSpc>
                <a:spcPct val="130000"/>
              </a:lnSpc>
              <a:spcBef>
                <a:spcPts val="0"/>
              </a:spcBef>
            </a:pPr>
            <a:r>
              <a:rPr lang="en" dirty="0">
                <a:solidFill>
                  <a:schemeClr val="dk2"/>
                </a:solidFill>
                <a:latin typeface="Avenir Book"/>
                <a:cs typeface="Avenir Book"/>
              </a:rPr>
              <a:t>Algebra/Geometry/Measurement              Classics, Non-Fiction (2+ levels)</a:t>
            </a:r>
          </a:p>
          <a:p>
            <a:pPr lvl="0" algn="l" rtl="0">
              <a:lnSpc>
                <a:spcPct val="130000"/>
              </a:lnSpc>
              <a:spcBef>
                <a:spcPts val="0"/>
              </a:spcBef>
            </a:pPr>
            <a:r>
              <a:rPr lang="en" dirty="0">
                <a:solidFill>
                  <a:schemeClr val="dk2"/>
                </a:solidFill>
                <a:latin typeface="Avenir Book"/>
                <a:cs typeface="Avenir Book"/>
              </a:rPr>
              <a:t>Design/Architecture/Bridges                     Analogies/Latin/Wordmasters</a:t>
            </a:r>
          </a:p>
          <a:p>
            <a:pPr lvl="0" algn="l" rtl="0">
              <a:lnSpc>
                <a:spcPct val="130000"/>
              </a:lnSpc>
              <a:spcBef>
                <a:spcPts val="0"/>
              </a:spcBef>
            </a:pPr>
            <a:r>
              <a:rPr lang="en" dirty="0">
                <a:solidFill>
                  <a:schemeClr val="dk2"/>
                </a:solidFill>
                <a:latin typeface="Avenir Book"/>
                <a:cs typeface="Avenir Book"/>
              </a:rPr>
              <a:t>3-D Printing/Coding/Robotics	</a:t>
            </a:r>
            <a:r>
              <a:rPr lang="en-US" dirty="0">
                <a:solidFill>
                  <a:schemeClr val="dk2"/>
                </a:solidFill>
                <a:latin typeface="Avenir Book"/>
                <a:cs typeface="Avenir Book"/>
              </a:rPr>
              <a:t> </a:t>
            </a:r>
            <a:r>
              <a:rPr lang="en-US" dirty="0" smtClean="0">
                <a:solidFill>
                  <a:schemeClr val="dk2"/>
                </a:solidFill>
                <a:latin typeface="Avenir Book"/>
                <a:cs typeface="Avenir Book"/>
              </a:rPr>
              <a:t>        </a:t>
            </a:r>
            <a:r>
              <a:rPr lang="en" dirty="0" smtClean="0">
                <a:solidFill>
                  <a:schemeClr val="dk2"/>
                </a:solidFill>
                <a:latin typeface="Avenir Book"/>
                <a:cs typeface="Avenir Book"/>
              </a:rPr>
              <a:t> Research/Presentations/Drama</a:t>
            </a:r>
            <a:endParaRPr lang="en" dirty="0">
              <a:solidFill>
                <a:schemeClr val="dk2"/>
              </a:solidFill>
              <a:latin typeface="Avenir Book"/>
              <a:cs typeface="Avenir Book"/>
            </a:endParaRPr>
          </a:p>
          <a:p>
            <a:pPr lvl="0" algn="l" rtl="0">
              <a:lnSpc>
                <a:spcPct val="130000"/>
              </a:lnSpc>
              <a:spcBef>
                <a:spcPts val="0"/>
              </a:spcBef>
            </a:pPr>
            <a:r>
              <a:rPr lang="en" dirty="0">
                <a:solidFill>
                  <a:schemeClr val="dk2"/>
                </a:solidFill>
                <a:latin typeface="Avenir Book"/>
                <a:cs typeface="Avenir Book"/>
              </a:rPr>
              <a:t>CML Math Contests, Energy                      Past and Present </a:t>
            </a:r>
            <a:r>
              <a:rPr lang="en" dirty="0" smtClean="0">
                <a:solidFill>
                  <a:schemeClr val="dk2"/>
                </a:solidFill>
                <a:latin typeface="Avenir Book"/>
                <a:cs typeface="Avenir Book"/>
              </a:rPr>
              <a:t>Cultures</a:t>
            </a:r>
            <a:r>
              <a:rPr lang="en-US" dirty="0" smtClean="0">
                <a:solidFill>
                  <a:schemeClr val="dk2"/>
                </a:solidFill>
                <a:latin typeface="Avenir Book"/>
                <a:cs typeface="Avenir Book"/>
              </a:rPr>
              <a:t>/History</a:t>
            </a:r>
            <a:endParaRPr lang="en" dirty="0">
              <a:solidFill>
                <a:schemeClr val="dk2"/>
              </a:solidFill>
              <a:latin typeface="Avenir Book"/>
              <a:cs typeface="Avenir Book"/>
            </a:endParaRPr>
          </a:p>
          <a:p>
            <a:pPr lvl="0" algn="l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700" dirty="0">
              <a:solidFill>
                <a:schemeClr val="dk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</a:rPr>
              <a:t>         </a:t>
            </a:r>
            <a:r>
              <a:rPr lang="en" sz="1700" dirty="0">
                <a:solidFill>
                  <a:schemeClr val="dk2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 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 descr="iPhone 24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75" y="177899"/>
            <a:ext cx="3585952" cy="268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IMG_12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6" y="2568524"/>
            <a:ext cx="3250643" cy="24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Photo on 9-21-15 at 11.02 AM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2350" y="2592191"/>
            <a:ext cx="3585950" cy="239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G_006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8549" y="2568524"/>
            <a:ext cx="3645451" cy="24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IMG_003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2350" y="201575"/>
            <a:ext cx="3200672" cy="23906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1665625" y="201575"/>
            <a:ext cx="2124401" cy="833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FUN!</a:t>
            </a:r>
          </a:p>
        </p:txBody>
      </p:sp>
      <p:pic>
        <p:nvPicPr>
          <p:cNvPr id="100" name="Shape 100" descr="IMG_3018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3024" y="226038"/>
            <a:ext cx="1756274" cy="234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Assessing Student Progress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8520600" cy="351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45818E"/>
                </a:solidFill>
              </a:rPr>
              <a:t>Challenge assessment aligns with assessment practices with those of the regular classrooms such as: 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 dirty="0">
                <a:solidFill>
                  <a:srgbClr val="45818E"/>
                </a:solidFill>
              </a:rPr>
              <a:t>using B, P, M, E as descriptors of performance </a:t>
            </a:r>
            <a:r>
              <a:rPr lang="en" i="1" dirty="0">
                <a:solidFill>
                  <a:srgbClr val="45818E"/>
                </a:solidFill>
              </a:rPr>
              <a:t>relative to Challenge expectations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45818E"/>
                </a:solidFill>
              </a:rPr>
              <a:t>-</a:t>
            </a:r>
            <a:r>
              <a:rPr lang="en" sz="1600" dirty="0">
                <a:solidFill>
                  <a:srgbClr val="45818E"/>
                </a:solidFill>
              </a:rPr>
              <a:t>	development of shared units with pre- and post-assessments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45818E"/>
                </a:solidFill>
              </a:rPr>
              <a:t>-	continued reliance on formative observations and the use of high-level questioning to assess student understandings and misconceptions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45818E"/>
                </a:solidFill>
              </a:rPr>
              <a:t>-	focus on student self-reflection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600" dirty="0">
                <a:solidFill>
                  <a:srgbClr val="45818E"/>
                </a:solidFill>
              </a:rPr>
              <a:t>-	the importance given to the development of </a:t>
            </a:r>
            <a:r>
              <a:rPr lang="en" sz="1600" i="1" dirty="0">
                <a:solidFill>
                  <a:srgbClr val="45818E"/>
                </a:solidFill>
              </a:rPr>
              <a:t>Habits of Mind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xmlns:p14="http://schemas.microsoft.com/office/powerpoint/2010/main" spd="med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u="sng" dirty="0" smtClean="0"/>
              <a:t>Scheduling, Homework, and Communication</a:t>
            </a:r>
            <a:endParaRPr lang="en" u="sng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5221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57300" lvl="0" indent="-342900" algn="ctr" rtl="0">
              <a:lnSpc>
                <a:spcPct val="130000"/>
              </a:lnSpc>
              <a:spcBef>
                <a:spcPts val="0"/>
              </a:spcBef>
              <a:buFont typeface="Arial"/>
              <a:buChar char="•"/>
            </a:pPr>
            <a:r>
              <a:rPr lang="en" sz="2000" dirty="0" smtClean="0">
                <a:solidFill>
                  <a:schemeClr val="tx1"/>
                </a:solidFill>
                <a:latin typeface="Avenir Book"/>
                <a:cs typeface="Avenir Book"/>
              </a:rPr>
              <a:t>Challenge </a:t>
            </a:r>
            <a:r>
              <a:rPr lang="en" sz="2000" dirty="0">
                <a:solidFill>
                  <a:schemeClr val="tx1"/>
                </a:solidFill>
                <a:latin typeface="Avenir Book"/>
                <a:cs typeface="Avenir Book"/>
              </a:rPr>
              <a:t>schedules are built around building </a:t>
            </a:r>
            <a:r>
              <a:rPr lang="en" sz="2000" dirty="0" smtClean="0">
                <a:solidFill>
                  <a:schemeClr val="tx1"/>
                </a:solidFill>
                <a:latin typeface="Avenir Book"/>
                <a:cs typeface="Avenir Book"/>
              </a:rPr>
              <a:t>schedules, </a:t>
            </a:r>
            <a:r>
              <a:rPr lang="en-US" sz="2000" dirty="0" smtClean="0">
                <a:solidFill>
                  <a:schemeClr val="tx1"/>
                </a:solidFill>
                <a:latin typeface="Avenir Book"/>
                <a:cs typeface="Avenir Book"/>
              </a:rPr>
              <a:t>usually </a:t>
            </a:r>
            <a:r>
              <a:rPr lang="en" sz="2000" dirty="0" smtClean="0">
                <a:solidFill>
                  <a:schemeClr val="tx1"/>
                </a:solidFill>
                <a:latin typeface="Avenir Book"/>
                <a:cs typeface="Avenir Book"/>
              </a:rPr>
              <a:t> overlap</a:t>
            </a:r>
            <a:r>
              <a:rPr lang="en-US" sz="2000" dirty="0" smtClean="0">
                <a:solidFill>
                  <a:schemeClr val="tx1"/>
                </a:solidFill>
                <a:latin typeface="Avenir Book"/>
                <a:cs typeface="Avenir Book"/>
              </a:rPr>
              <a:t>ping</a:t>
            </a:r>
            <a:r>
              <a:rPr lang="en" sz="2000" dirty="0" smtClean="0">
                <a:solidFill>
                  <a:schemeClr val="tx1"/>
                </a:solidFill>
                <a:latin typeface="Avenir Book"/>
                <a:cs typeface="Avenir Book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Avenir Book"/>
                <a:cs typeface="Avenir Book"/>
              </a:rPr>
              <a:t>with the analogous classroom </a:t>
            </a:r>
            <a:r>
              <a:rPr lang="en" sz="2000" dirty="0" smtClean="0">
                <a:solidFill>
                  <a:schemeClr val="tx1"/>
                </a:solidFill>
                <a:latin typeface="Avenir Book"/>
                <a:cs typeface="Avenir Book"/>
              </a:rPr>
              <a:t>subject</a:t>
            </a:r>
            <a:endParaRPr lang="en-US" sz="2000" dirty="0" smtClean="0">
              <a:latin typeface="Avenir Book"/>
              <a:cs typeface="Avenir Book"/>
            </a:endParaRPr>
          </a:p>
          <a:p>
            <a:pPr marL="342900" lvl="0" indent="-342900" algn="ctr" rtl="0">
              <a:lnSpc>
                <a:spcPct val="13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Students are usually assigned homework early in week. Homework is posted on website.</a:t>
            </a:r>
          </a:p>
          <a:p>
            <a:pPr marL="342900" lvl="0" indent="-342900" algn="ctr" rtl="0">
              <a:lnSpc>
                <a:spcPct val="13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Conferences, newsletter, website, and email -    spumo@ccsd89.org</a:t>
            </a:r>
            <a:endParaRPr lang="en" sz="2000" dirty="0">
              <a:latin typeface="Avenir Book"/>
              <a:cs typeface="Avenir Book"/>
            </a:endParaRPr>
          </a:p>
          <a:p>
            <a:pPr marL="285750" lvl="0" indent="-285750" rtl="0">
              <a:spcBef>
                <a:spcPts val="0"/>
              </a:spcBef>
              <a:buFont typeface="Arial"/>
              <a:buChar char="•"/>
            </a:pPr>
            <a:endParaRPr sz="1400" dirty="0"/>
          </a:p>
          <a:p>
            <a:pPr lvl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Thanks for coming this evening!</a:t>
            </a:r>
            <a:endParaRPr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xmlns:p14="http://schemas.microsoft.com/office/powerpoint/2010/main" spd="slow" advClick="0" advTm="1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286</Words>
  <Application>Microsoft Macintosh PowerPoint</Application>
  <PresentationFormat>On-screen Show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Old Standard TT</vt:lpstr>
      <vt:lpstr>paperback</vt:lpstr>
      <vt:lpstr>Challenge Curriculum Night</vt:lpstr>
      <vt:lpstr>CCSD89 Challenge Teachers</vt:lpstr>
      <vt:lpstr>How are students identified?     Achievement/Ability</vt:lpstr>
      <vt:lpstr>How do students maintain eligibility?</vt:lpstr>
      <vt:lpstr>Challenge Units</vt:lpstr>
      <vt:lpstr>PowerPoint Presentation</vt:lpstr>
      <vt:lpstr>Assessing Student Progress</vt:lpstr>
      <vt:lpstr>Scheduling, Homework, and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Curriculum Night</dc:title>
  <cp:lastModifiedBy>Sue Pumo</cp:lastModifiedBy>
  <cp:revision>3</cp:revision>
  <dcterms:modified xsi:type="dcterms:W3CDTF">2016-09-01T19:32:59Z</dcterms:modified>
</cp:coreProperties>
</file>